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hau Philomene" panose="020B0604020202020204" charset="0"/>
      <p:regular r:id="rId18"/>
    </p:embeddedFont>
    <p:embeddedFont>
      <p:font typeface="Open Sauce" panose="020B0604020202020204" charset="0"/>
      <p:regular r:id="rId19"/>
    </p:embeddedFont>
    <p:embeddedFont>
      <p:font typeface="Open Sauce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03180"/>
          </a:xfrm>
          <a:custGeom>
            <a:avLst/>
            <a:gdLst/>
            <a:ahLst/>
            <a:cxnLst/>
            <a:rect l="l" t="t" r="r" b="b"/>
            <a:pathLst>
              <a:path w="18288000" h="10203180">
                <a:moveTo>
                  <a:pt x="0" y="0"/>
                </a:moveTo>
                <a:lnTo>
                  <a:pt x="18288000" y="0"/>
                </a:lnTo>
                <a:lnTo>
                  <a:pt x="18288000" y="10203180"/>
                </a:lnTo>
                <a:lnTo>
                  <a:pt x="0" y="10203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35427" y="121891"/>
            <a:ext cx="2558301" cy="2445671"/>
          </a:xfrm>
          <a:custGeom>
            <a:avLst/>
            <a:gdLst/>
            <a:ahLst/>
            <a:cxnLst/>
            <a:rect l="l" t="t" r="r" b="b"/>
            <a:pathLst>
              <a:path w="2558301" h="2445671">
                <a:moveTo>
                  <a:pt x="0" y="0"/>
                </a:moveTo>
                <a:lnTo>
                  <a:pt x="2558301" y="0"/>
                </a:lnTo>
                <a:lnTo>
                  <a:pt x="2558301" y="2445671"/>
                </a:lnTo>
                <a:lnTo>
                  <a:pt x="0" y="2445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02019">
            <a:off x="1354027" y="5223632"/>
            <a:ext cx="4446803" cy="3052113"/>
          </a:xfrm>
          <a:custGeom>
            <a:avLst/>
            <a:gdLst/>
            <a:ahLst/>
            <a:cxnLst/>
            <a:rect l="l" t="t" r="r" b="b"/>
            <a:pathLst>
              <a:path w="4624952" h="2859061">
                <a:moveTo>
                  <a:pt x="0" y="0"/>
                </a:moveTo>
                <a:lnTo>
                  <a:pt x="4624951" y="0"/>
                </a:lnTo>
                <a:lnTo>
                  <a:pt x="4624951" y="2859061"/>
                </a:lnTo>
                <a:lnTo>
                  <a:pt x="0" y="2859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28800" y="4788811"/>
            <a:ext cx="3308655" cy="3901594"/>
          </a:xfrm>
          <a:custGeom>
            <a:avLst/>
            <a:gdLst/>
            <a:ahLst/>
            <a:cxnLst/>
            <a:rect l="l" t="t" r="r" b="b"/>
            <a:pathLst>
              <a:path w="3901594" h="3901594">
                <a:moveTo>
                  <a:pt x="0" y="0"/>
                </a:moveTo>
                <a:lnTo>
                  <a:pt x="3901594" y="0"/>
                </a:lnTo>
                <a:lnTo>
                  <a:pt x="3901594" y="3901594"/>
                </a:lnTo>
                <a:lnTo>
                  <a:pt x="0" y="3901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37455" y="2681862"/>
            <a:ext cx="6963214" cy="210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0"/>
              </a:lnSpc>
            </a:pPr>
            <a:r>
              <a:rPr lang="en-US" sz="5604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RENDICIÓN DE CUENTAS  </a:t>
            </a:r>
          </a:p>
          <a:p>
            <a:pPr algn="ctr">
              <a:lnSpc>
                <a:spcPts val="5430"/>
              </a:lnSpc>
            </a:pPr>
            <a:r>
              <a:rPr lang="en-US" sz="5604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ENERO - DICIEMBRE  </a:t>
            </a:r>
          </a:p>
          <a:p>
            <a:pPr algn="ctr">
              <a:lnSpc>
                <a:spcPts val="5435"/>
              </a:lnSpc>
            </a:pPr>
            <a:r>
              <a:rPr lang="en-US" sz="5604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61347" y="5158740"/>
            <a:ext cx="7820031" cy="2907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8"/>
              </a:lnSpc>
            </a:pPr>
            <a:r>
              <a:rPr lang="en-US" sz="6881" dirty="0">
                <a:solidFill>
                  <a:srgbClr val="92C135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OBRAS PÚBLICAS </a:t>
            </a:r>
          </a:p>
          <a:p>
            <a:pPr algn="ctr">
              <a:lnSpc>
                <a:spcPts val="7638"/>
              </a:lnSpc>
            </a:pPr>
            <a:r>
              <a:rPr lang="en-US" sz="6881" dirty="0">
                <a:solidFill>
                  <a:srgbClr val="92C135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E INTEGRACIÓN VIAL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99606" y="8795180"/>
            <a:ext cx="6838911" cy="5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9"/>
              </a:lnSpc>
            </a:pPr>
            <a:r>
              <a:rPr lang="en-US" sz="4566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SR. BAYARDO SANTACRUZ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E21924DA-794A-4943-7DF5-B2D058391511}"/>
              </a:ext>
            </a:extLst>
          </p:cNvPr>
          <p:cNvSpPr/>
          <p:nvPr/>
        </p:nvSpPr>
        <p:spPr>
          <a:xfrm>
            <a:off x="284085" y="90325"/>
            <a:ext cx="3204052" cy="2247900"/>
          </a:xfrm>
          <a:custGeom>
            <a:avLst/>
            <a:gdLst/>
            <a:ahLst/>
            <a:cxnLst/>
            <a:rect l="l" t="t" r="r" b="b"/>
            <a:pathLst>
              <a:path w="4206717" h="2923669">
                <a:moveTo>
                  <a:pt x="0" y="0"/>
                </a:moveTo>
                <a:lnTo>
                  <a:pt x="4206717" y="0"/>
                </a:lnTo>
                <a:lnTo>
                  <a:pt x="4206717" y="2923669"/>
                </a:lnTo>
                <a:lnTo>
                  <a:pt x="0" y="2923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FFAEF41A-3E28-7A87-7044-81A706A72866}"/>
              </a:ext>
            </a:extLst>
          </p:cNvPr>
          <p:cNvSpPr/>
          <p:nvPr/>
        </p:nvSpPr>
        <p:spPr>
          <a:xfrm>
            <a:off x="2330145" y="92506"/>
            <a:ext cx="12577832" cy="2275222"/>
          </a:xfrm>
          <a:custGeom>
            <a:avLst/>
            <a:gdLst/>
            <a:ahLst/>
            <a:cxnLst/>
            <a:rect l="l" t="t" r="r" b="b"/>
            <a:pathLst>
              <a:path w="12577832" h="2275222">
                <a:moveTo>
                  <a:pt x="0" y="0"/>
                </a:moveTo>
                <a:lnTo>
                  <a:pt x="12577832" y="0"/>
                </a:lnTo>
                <a:lnTo>
                  <a:pt x="12577832" y="2275222"/>
                </a:lnTo>
                <a:lnTo>
                  <a:pt x="0" y="22752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8204"/>
            </a:stretch>
          </a:blipFill>
        </p:spPr>
      </p:sp>
      <p:pic>
        <p:nvPicPr>
          <p:cNvPr id="12" name="Imagen 11" descr="Un hombre con los brazos cruzados&#10;&#10;El contenido generado por IA puede ser incorrecto.">
            <a:extLst>
              <a:ext uri="{FF2B5EF4-FFF2-40B4-BE49-F238E27FC236}">
                <a16:creationId xmlns:a16="http://schemas.microsoft.com/office/drawing/2014/main" id="{C5CD43E6-95E8-CDC5-6393-6A2B299BF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3982" y="4948140"/>
            <a:ext cx="2838289" cy="3582935"/>
          </a:xfrm>
          <a:prstGeom prst="round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1230" y="6708419"/>
            <a:ext cx="3454617" cy="3454617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223" t="-17113" r="223" b="-1711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2C135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35677" y="6832383"/>
            <a:ext cx="3454617" cy="3454617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23336" r="-2333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75575" y="4799849"/>
            <a:ext cx="3454617" cy="3454617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38881" t="-4510" r="-13998" b="-16240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275575" y="653630"/>
            <a:ext cx="3522061" cy="352206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223" t="-12636" r="223" b="-1263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269255" y="6708419"/>
            <a:ext cx="3454617" cy="3454617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-23743" r="-2374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42735" y="462340"/>
            <a:ext cx="12281137" cy="722536"/>
            <a:chOff x="0" y="0"/>
            <a:chExt cx="3234538" cy="1902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41230" y="567115"/>
            <a:ext cx="7146354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OBRA PÚBLICA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07476" y="1775814"/>
            <a:ext cx="12511021" cy="423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7"/>
              </a:lnSpc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realizaron trabajos de mantenimiento y adecuación en </a:t>
            </a:r>
            <a:r>
              <a:rPr lang="en-US" sz="29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infraestructura deportiva y recreativa</a:t>
            </a: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como:</a:t>
            </a:r>
          </a:p>
          <a:p>
            <a:pPr algn="just">
              <a:lnSpc>
                <a:spcPts val="3817"/>
              </a:lnSpc>
            </a:pPr>
            <a:endParaRPr lang="en-US" sz="29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44030" lvl="1" indent="-322015" algn="l">
              <a:lnSpc>
                <a:spcPts val="4534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Pintura del portón y graderíos del estadio Hernán Tituaña, en coordinación con la Liga Deportiva Parroquial.</a:t>
            </a:r>
          </a:p>
          <a:p>
            <a:pPr marL="644030" lvl="1" indent="-322015" algn="l">
              <a:lnSpc>
                <a:spcPts val="4534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Pintura del piso del coliseo y de los aros de básquet. </a:t>
            </a:r>
          </a:p>
          <a:p>
            <a:pPr marL="644030" lvl="1" indent="-322015" algn="l">
              <a:lnSpc>
                <a:spcPts val="4534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Limpieza y cambio de canaletas del coliseo.</a:t>
            </a:r>
          </a:p>
          <a:p>
            <a:pPr marL="644030" lvl="1" indent="-322015" algn="l">
              <a:lnSpc>
                <a:spcPts val="4534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Corte de hierba y limpieza de malezas en el parque infantil.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315857" y="7278970"/>
            <a:ext cx="2779500" cy="2779500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30591" r="-3059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538332" y="7278970"/>
            <a:ext cx="2779500" cy="2779500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39180" r="-1368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923532" y="1028700"/>
            <a:ext cx="3335768" cy="3335768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1358" y="1140739"/>
            <a:ext cx="12309375" cy="672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83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participó en las siguientes </a:t>
            </a:r>
            <a:r>
              <a:rPr lang="en-US" sz="3083" b="1" spc="15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capacitaciones</a:t>
            </a:r>
            <a:r>
              <a:rPr lang="en-US" sz="3083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</a:p>
          <a:p>
            <a:pPr marL="665619" lvl="1" indent="-332809" algn="just">
              <a:lnSpc>
                <a:spcPts val="4470"/>
              </a:lnSpc>
              <a:buFont typeface="Arial"/>
              <a:buChar char="•"/>
            </a:pPr>
            <a:r>
              <a:rPr lang="en-US" sz="3082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Taller de fortalecimiento organizado por la Secretaría Nacional de Gestión de Riesgos, enfocado en análisis, respuesta y recuperación ante desastres. </a:t>
            </a:r>
          </a:p>
          <a:p>
            <a:pPr marL="665619" lvl="1" indent="-332809" algn="just">
              <a:lnSpc>
                <a:spcPts val="4470"/>
              </a:lnSpc>
              <a:buFont typeface="Arial"/>
              <a:buChar char="•"/>
            </a:pPr>
            <a:r>
              <a:rPr lang="en-US" sz="3082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Capacitación sobre viveros en San Francisco de Churoloma.</a:t>
            </a:r>
          </a:p>
          <a:p>
            <a:pPr marL="665619" lvl="1" indent="-332809" algn="just">
              <a:lnSpc>
                <a:spcPts val="4470"/>
              </a:lnSpc>
              <a:buFont typeface="Arial"/>
              <a:buChar char="•"/>
            </a:pPr>
            <a:r>
              <a:rPr lang="en-US" sz="3082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Capacitación para el proceso de rendición de cuentas año 2024.</a:t>
            </a:r>
          </a:p>
          <a:p>
            <a:pPr marL="665620" lvl="1" indent="-332810" algn="just">
              <a:lnSpc>
                <a:spcPts val="4470"/>
              </a:lnSpc>
              <a:buFont typeface="Arial"/>
              <a:buChar char="•"/>
            </a:pPr>
            <a:r>
              <a:rPr lang="en-US" sz="3083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Taller de análisis de inseguridad en los barrios de la parroquia.</a:t>
            </a:r>
          </a:p>
          <a:p>
            <a:pPr marL="665620" lvl="1" indent="-332810" algn="just">
              <a:lnSpc>
                <a:spcPts val="4470"/>
              </a:lnSpc>
              <a:buFont typeface="Arial"/>
              <a:buChar char="•"/>
            </a:pPr>
            <a:r>
              <a:rPr lang="en-US" sz="3083" spc="1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Capacitación “Liderazgo en el sector público” dictada por el Instituto Universitario Cordillera.</a:t>
            </a:r>
          </a:p>
          <a:p>
            <a:pPr algn="just">
              <a:lnSpc>
                <a:spcPts val="4470"/>
              </a:lnSpc>
            </a:pPr>
            <a:endParaRPr lang="en-US" sz="3083" spc="15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1630983" y="7278970"/>
            <a:ext cx="2779500" cy="2779500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923532" y="4540070"/>
            <a:ext cx="3335768" cy="3335768"/>
            <a:chOff x="0" y="0"/>
            <a:chExt cx="8909050" cy="8909050"/>
          </a:xfrm>
        </p:grpSpPr>
        <p:sp>
          <p:nvSpPr>
            <p:cNvPr id="24" name="Freeform 2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-20306" r="-2030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941230" y="386386"/>
            <a:ext cx="4286250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CAPACITACIONES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7663159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47537" t="-10344" r="-42696" b="-2375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395847" y="7615207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17371" r="-1737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762994" y="7615207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20286" r="-2028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886103" y="7663159"/>
            <a:ext cx="2623841" cy="262384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24665" r="-2466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340621" y="5339149"/>
            <a:ext cx="2623841" cy="2623841"/>
            <a:chOff x="0" y="0"/>
            <a:chExt cx="8909050" cy="8909050"/>
          </a:xfrm>
        </p:grpSpPr>
        <p:sp>
          <p:nvSpPr>
            <p:cNvPr id="23" name="Freeform 23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-24774" r="-2477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6274609" y="5339149"/>
            <a:ext cx="2623841" cy="2623841"/>
            <a:chOff x="0" y="0"/>
            <a:chExt cx="8909050" cy="8909050"/>
          </a:xfrm>
        </p:grpSpPr>
        <p:sp>
          <p:nvSpPr>
            <p:cNvPr id="27" name="Freeform 27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8"/>
              <a:stretch>
                <a:fillRect l="-24885" r="-24885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0208597" y="5339149"/>
            <a:ext cx="2623841" cy="2623841"/>
            <a:chOff x="0" y="0"/>
            <a:chExt cx="8909050" cy="8909050"/>
          </a:xfrm>
        </p:grpSpPr>
        <p:sp>
          <p:nvSpPr>
            <p:cNvPr id="31" name="Freeform 31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9"/>
              <a:stretch>
                <a:fillRect l="223" r="223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4142585" y="5339149"/>
            <a:ext cx="2623841" cy="2623841"/>
            <a:chOff x="0" y="0"/>
            <a:chExt cx="8909050" cy="8909050"/>
          </a:xfrm>
        </p:grpSpPr>
        <p:sp>
          <p:nvSpPr>
            <p:cNvPr id="35" name="Freeform 35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10"/>
              <a:stretch>
                <a:fillRect l="-24552" r="-24552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941230" y="386386"/>
            <a:ext cx="6759215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DELEGACIONES Y EVENTOS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13769" y="1067633"/>
            <a:ext cx="15194728" cy="41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Pregón y desfile cívico por el aniversario de Quijos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Sesión solemne provincialización de Napo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Asistencia a la sesión No. 100 de consejo en la ciudad de Baeza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Entrega de ayuda humanitaria en Quinindé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Sesión solemne por los 65 años de parroquialización de Oyacachi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Sesión solemne por los 466 años de fundación de Baeza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Sesión solemne por los 37 años de cantonización de El Chaco</a:t>
            </a:r>
          </a:p>
          <a:p>
            <a:pPr marL="644029" lvl="1" indent="-322015" algn="l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Evento de Vinculación de Proyectos para Papallacta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490972" y="7615207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57389" r="22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153038" y="7615207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20341" r="-2034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812953" y="7615207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35258" r="-3525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340621" y="5339149"/>
            <a:ext cx="2623841" cy="2623841"/>
            <a:chOff x="0" y="0"/>
            <a:chExt cx="8909050" cy="8909050"/>
          </a:xfrm>
        </p:grpSpPr>
        <p:sp>
          <p:nvSpPr>
            <p:cNvPr id="19" name="Freeform 19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20482" r="-20482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274609" y="5339149"/>
            <a:ext cx="2623841" cy="2623841"/>
            <a:chOff x="0" y="0"/>
            <a:chExt cx="8909050" cy="8909050"/>
          </a:xfrm>
        </p:grpSpPr>
        <p:sp>
          <p:nvSpPr>
            <p:cNvPr id="23" name="Freeform 23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0212900" y="5339149"/>
            <a:ext cx="2623841" cy="2623841"/>
            <a:chOff x="0" y="0"/>
            <a:chExt cx="8909050" cy="8909050"/>
          </a:xfrm>
        </p:grpSpPr>
        <p:sp>
          <p:nvSpPr>
            <p:cNvPr id="27" name="Freeform 27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828905" y="7663159"/>
            <a:ext cx="2623841" cy="2623841"/>
            <a:chOff x="0" y="0"/>
            <a:chExt cx="8909050" cy="8909050"/>
          </a:xfrm>
        </p:grpSpPr>
        <p:sp>
          <p:nvSpPr>
            <p:cNvPr id="31" name="Freeform 31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9"/>
              <a:stretch>
                <a:fillRect l="-33952" r="-33952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941230" y="386386"/>
            <a:ext cx="6759215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DELEGACIONES Y EVENTOS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3769" y="1067633"/>
            <a:ext cx="14926358" cy="41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Asistencia a la rendición de cuentas 2024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Participación en el encuentro cultural, deportivo y de capacitación en Puerto Napo.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Viaje al Tena para el encuentro “Impulso Digital para Comunidades Rurales”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Pregón de fiestas de la parroquia 2025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Asistencia al evento navideño del GAD Provincial del Napo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Asistencia al evento de integración y trabajo en equipo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Apoyo en la logística del evento Trail Running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7663159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24775" r="-2477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395847" y="7615207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20540" r="-2054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762994" y="7615207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20118" r="-201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129785" y="7615207"/>
            <a:ext cx="2623841" cy="262384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20283" r="-20283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496577" y="7615207"/>
            <a:ext cx="2623841" cy="2623841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4635459" y="1184327"/>
            <a:ext cx="2623841" cy="2623841"/>
            <a:chOff x="0" y="0"/>
            <a:chExt cx="8909050" cy="8909050"/>
          </a:xfrm>
        </p:grpSpPr>
        <p:sp>
          <p:nvSpPr>
            <p:cNvPr id="27" name="Freeform 27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8"/>
              <a:stretch>
                <a:fillRect l="-20361" r="-20361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613769" y="1498140"/>
            <a:ext cx="13882808" cy="574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brindó</a:t>
            </a:r>
            <a:r>
              <a:rPr lang="en-US" sz="2982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apoyo y acompañamiento a las demás comisiones</a:t>
            </a: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en actividades como:</a:t>
            </a:r>
          </a:p>
          <a:p>
            <a:pPr algn="just">
              <a:lnSpc>
                <a:spcPts val="4176"/>
              </a:lnSpc>
            </a:pPr>
            <a:endParaRPr lang="en-US" sz="298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Taller de resina epóxica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Foro "Productivamente Mujeres: Diferentes pero Completas"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Entrega de equipos a las asociaciones productivas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Ballet Folklórico Papallacta en el concurso en la ciudad del Tena y en la presentación en Sumaco.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Gira del campamento vacacional.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Adultos mayores a la parroquia de Oyacachi.</a:t>
            </a:r>
          </a:p>
          <a:p>
            <a:pPr marL="644029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Apoyo con el motocultor en el sector Valle del Tambo</a:t>
            </a:r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635459" y="4398718"/>
            <a:ext cx="2623841" cy="2623841"/>
            <a:chOff x="0" y="0"/>
            <a:chExt cx="8909050" cy="8909050"/>
          </a:xfrm>
        </p:grpSpPr>
        <p:sp>
          <p:nvSpPr>
            <p:cNvPr id="32" name="Freeform 3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9"/>
              <a:stretch>
                <a:fillRect l="-30389" r="-30389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941230" y="386386"/>
            <a:ext cx="7374620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APOYO A OTRAS COMISIONES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7663159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26432" r="-2643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395847" y="7615207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37712" r="-3771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762994" y="7615207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32617" r="-3261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129785" y="7615207"/>
            <a:ext cx="2623841" cy="262384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34726" r="-3472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496577" y="7615207"/>
            <a:ext cx="2623841" cy="2623841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-29802" r="-29802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13769" y="1157912"/>
            <a:ext cx="15194728" cy="626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participó en</a:t>
            </a:r>
            <a:r>
              <a:rPr lang="en-US" sz="29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reuniones técnicas, </a:t>
            </a: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como:</a:t>
            </a:r>
          </a:p>
          <a:p>
            <a:pPr algn="just">
              <a:lnSpc>
                <a:spcPts val="4176"/>
              </a:lnSpc>
            </a:pPr>
            <a:endParaRPr lang="en-US" sz="29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44030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Reunión con consultores para el manejo del Centro de Comercialización de Papallacta. </a:t>
            </a:r>
          </a:p>
          <a:p>
            <a:pPr marL="644030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Reunión con directores del GAD Provincial de Napo (obras públicas, planificación, participación ciudadana y jurídico). </a:t>
            </a:r>
          </a:p>
          <a:p>
            <a:pPr marL="644030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Acompañamiento a técnicos de EPMAPS y del GAD Municipal de Quijos en recorridos para el proyecto de alcantarillado. </a:t>
            </a:r>
          </a:p>
          <a:p>
            <a:pPr marL="644030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Participación en verificaciones técnicas para el sector Valle del Tambo.</a:t>
            </a:r>
          </a:p>
          <a:p>
            <a:pPr marL="644030" lvl="1" indent="-322015" algn="just">
              <a:lnSpc>
                <a:spcPts val="4176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Acompañamiento a la suscripción de convenio con ISMAC Instituto Superior Tecnológico en Tumbaco.</a:t>
            </a:r>
          </a:p>
          <a:p>
            <a:pPr marL="681917" lvl="2" indent="-227306" algn="just">
              <a:lnSpc>
                <a:spcPts val="4176"/>
              </a:lnSpc>
            </a:pPr>
            <a:endParaRPr lang="en-US" sz="29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41230" y="386386"/>
            <a:ext cx="9489281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COORDINACIÓN INTERINSTITUCIONAL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7374" y="1282825"/>
            <a:ext cx="14771875" cy="6046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5"/>
              </a:lnSpc>
            </a:pPr>
            <a:r>
              <a:rPr lang="en-US" sz="27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participó activamente en 20 sesiones ordinarias (No.39-62) y 2 sesiones extraordinarias (No.08-09), para atender juntos con los compañeros temas relevantes como:</a:t>
            </a:r>
          </a:p>
          <a:p>
            <a:pPr marL="600850" lvl="1" indent="-300425" algn="just">
              <a:lnSpc>
                <a:spcPts val="4035"/>
              </a:lnSpc>
              <a:buFont typeface="Arial"/>
              <a:buChar char="•"/>
            </a:pPr>
            <a:r>
              <a:rPr lang="en-US" sz="27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Planificación y normativa:</a:t>
            </a:r>
            <a:r>
              <a:rPr lang="en-US" sz="27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resoluciones administrativas del GADPR-P para fortalecer la gestión institucional.</a:t>
            </a:r>
          </a:p>
          <a:p>
            <a:pPr marL="600850" lvl="1" indent="-300425" algn="just">
              <a:lnSpc>
                <a:spcPts val="4035"/>
              </a:lnSpc>
              <a:buFont typeface="Arial"/>
              <a:buChar char="•"/>
            </a:pPr>
            <a:r>
              <a:rPr lang="en-US" sz="27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Gestión social:</a:t>
            </a:r>
            <a:r>
              <a:rPr lang="en-US" sz="27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Convenios con el MIES para atención a adultos mayores “Envejeciendo Juntos”</a:t>
            </a:r>
          </a:p>
          <a:p>
            <a:pPr marL="600850" lvl="1" indent="-300425" algn="just">
              <a:lnSpc>
                <a:spcPts val="4035"/>
              </a:lnSpc>
              <a:buFont typeface="Arial"/>
              <a:buChar char="•"/>
            </a:pPr>
            <a:r>
              <a:rPr lang="en-US" sz="27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Desarrollo turístico:</a:t>
            </a:r>
            <a:r>
              <a:rPr lang="en-US" sz="27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Convenio con Ecoluz S.A. para el  fortalecimiento del turismo.</a:t>
            </a:r>
          </a:p>
          <a:p>
            <a:pPr marL="600850" lvl="1" indent="-300425" algn="just">
              <a:lnSpc>
                <a:spcPts val="4035"/>
              </a:lnSpc>
              <a:buFont typeface="Arial"/>
              <a:buChar char="•"/>
            </a:pPr>
            <a:r>
              <a:rPr lang="en-US" sz="27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Proyectos culturales y productivos:</a:t>
            </a:r>
            <a:r>
              <a:rPr lang="en-US" sz="27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Proyecto “Papallacta Relaja tus Sentidos 2025” para el impulso cultural, turístico y económico.</a:t>
            </a:r>
          </a:p>
          <a:p>
            <a:pPr marL="600850" lvl="1" indent="-300425" algn="just">
              <a:lnSpc>
                <a:spcPts val="4035"/>
              </a:lnSpc>
              <a:buFont typeface="Arial"/>
              <a:buChar char="•"/>
            </a:pPr>
            <a:r>
              <a:rPr lang="en-US" sz="27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Planificación y presupuesto:</a:t>
            </a:r>
            <a:r>
              <a:rPr lang="en-US" sz="27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Aprobación del POA y presupuesto 2026 como base para la gestión futura.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7663159"/>
            <a:ext cx="2623841" cy="2623841"/>
            <a:chOff x="0" y="0"/>
            <a:chExt cx="8909050" cy="8909050"/>
          </a:xfrm>
        </p:grpSpPr>
        <p:sp>
          <p:nvSpPr>
            <p:cNvPr id="5" name="Freeform 5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25850" r="-2585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395847" y="7615207"/>
            <a:ext cx="2623841" cy="2623841"/>
            <a:chOff x="0" y="0"/>
            <a:chExt cx="8909050" cy="8909050"/>
          </a:xfrm>
        </p:grpSpPr>
        <p:sp>
          <p:nvSpPr>
            <p:cNvPr id="9" name="Freeform 9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42656" t="-13283" r="-26223" b="-1293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762994" y="7615207"/>
            <a:ext cx="2623841" cy="2623841"/>
            <a:chOff x="0" y="0"/>
            <a:chExt cx="8909050" cy="8909050"/>
          </a:xfrm>
        </p:grpSpPr>
        <p:sp>
          <p:nvSpPr>
            <p:cNvPr id="13" name="Freeform 13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24665" r="-2466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129785" y="7615207"/>
            <a:ext cx="2623841" cy="2623841"/>
            <a:chOff x="0" y="0"/>
            <a:chExt cx="8909050" cy="8909050"/>
          </a:xfrm>
        </p:grpSpPr>
        <p:sp>
          <p:nvSpPr>
            <p:cNvPr id="17" name="Freeform 17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27345" r="-27345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496577" y="7615207"/>
            <a:ext cx="2623841" cy="2623841"/>
            <a:chOff x="0" y="0"/>
            <a:chExt cx="8909050" cy="8909050"/>
          </a:xfrm>
        </p:grpSpPr>
        <p:sp>
          <p:nvSpPr>
            <p:cNvPr id="21" name="Freeform 21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-26432" r="-2643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41230" y="386386"/>
            <a:ext cx="11782642" cy="646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SESIONES ORDINARIAS Y EXTRAORDINARIAS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1230" y="6708419"/>
            <a:ext cx="3454617" cy="3454617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223" r="22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2C135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35677" y="6832383"/>
            <a:ext cx="3454617" cy="3454617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75575" y="4799849"/>
            <a:ext cx="3454617" cy="3454617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275575" y="653630"/>
            <a:ext cx="3522061" cy="352206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24665" r="-2466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269255" y="6708419"/>
            <a:ext cx="3454617" cy="3454617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42735" y="462340"/>
            <a:ext cx="12281137" cy="722536"/>
            <a:chOff x="0" y="0"/>
            <a:chExt cx="3234538" cy="1902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41230" y="1387017"/>
            <a:ext cx="11982514" cy="514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3"/>
              </a:lnSpc>
            </a:pPr>
            <a:r>
              <a:rPr lang="en-US" sz="31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ejecutaron acciones orientadas al </a:t>
            </a:r>
            <a:r>
              <a:rPr lang="en-US" sz="31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mejoramiento de la vialidad</a:t>
            </a:r>
            <a:r>
              <a:rPr lang="en-US" sz="31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tales como:</a:t>
            </a:r>
          </a:p>
          <a:p>
            <a:pPr algn="just">
              <a:lnSpc>
                <a:spcPts val="4073"/>
              </a:lnSpc>
            </a:pPr>
            <a:endParaRPr lang="en-US" sz="31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7210" lvl="1" indent="-343605" algn="just">
              <a:lnSpc>
                <a:spcPts val="4071"/>
              </a:lnSpc>
              <a:buFont typeface="Arial"/>
              <a:buChar char="•"/>
            </a:pPr>
            <a:r>
              <a:rPr lang="en-US" sz="31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Bacheo de la vía antigua hacia la laguna.</a:t>
            </a:r>
          </a:p>
          <a:p>
            <a:pPr algn="just">
              <a:lnSpc>
                <a:spcPts val="4073"/>
              </a:lnSpc>
            </a:pPr>
            <a:endParaRPr lang="en-US" sz="31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7210" lvl="1" indent="-343605" algn="just">
              <a:lnSpc>
                <a:spcPts val="4071"/>
              </a:lnSpc>
              <a:buFont typeface="Arial"/>
              <a:buChar char="•"/>
            </a:pPr>
            <a:r>
              <a:rPr lang="en-US" sz="31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Bacheo de la vía Papallacta – Pifo, en coordinación con Termas de Papallacta, MTOP y el Gobierno Parroquial de Pifo.</a:t>
            </a:r>
          </a:p>
          <a:p>
            <a:pPr algn="just">
              <a:lnSpc>
                <a:spcPts val="4073"/>
              </a:lnSpc>
            </a:pPr>
            <a:endParaRPr lang="en-US" sz="31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7210" lvl="1" indent="-343605" algn="just">
              <a:lnSpc>
                <a:spcPts val="4073"/>
              </a:lnSpc>
              <a:buFont typeface="Arial"/>
              <a:buChar char="•"/>
            </a:pPr>
            <a:r>
              <a:rPr lang="en-US" sz="31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Adoquinamiento de la calle Camilo Cahuatijo.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1230" y="567115"/>
            <a:ext cx="8188896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INTEGRACIÓN VIAL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192436" y="7663159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223" r="223" b="-3353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15812" y="7663159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42563" t="-24068" r="-64442" b="-2328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39189" y="7663159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063030" y="709549"/>
            <a:ext cx="3522061" cy="352206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39433" t="-13812" r="-14807" b="-41118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063030" y="4707579"/>
            <a:ext cx="3522061" cy="3522061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622412" y="1377198"/>
            <a:ext cx="10868699" cy="24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3"/>
              </a:lnSpc>
            </a:pPr>
            <a:r>
              <a:rPr lang="en-US" sz="30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ejecutaron acciones orientadas a la </a:t>
            </a:r>
            <a:r>
              <a:rPr lang="en-US" sz="30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atención de eventos naturales</a:t>
            </a:r>
            <a:r>
              <a:rPr lang="en-US" sz="30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como:</a:t>
            </a:r>
          </a:p>
          <a:p>
            <a:pPr algn="just">
              <a:lnSpc>
                <a:spcPts val="3945"/>
              </a:lnSpc>
            </a:pPr>
            <a:endParaRPr lang="en-US" sz="30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65620" lvl="1" indent="-332810" algn="l">
              <a:lnSpc>
                <a:spcPts val="3945"/>
              </a:lnSpc>
              <a:buFont typeface="Arial"/>
              <a:buChar char="•"/>
            </a:pPr>
            <a:r>
              <a:rPr lang="en-US" sz="30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Limpieza de derrumbes y deslaves en sectores como Chalpi Chico y Terjamanco.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1983" y="4222084"/>
            <a:ext cx="10799129" cy="3335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7"/>
              </a:lnSpc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Y al  </a:t>
            </a:r>
            <a:r>
              <a:rPr lang="en-US" sz="3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mejoramiento y adecuación de espacios públicos</a:t>
            </a: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a través de:</a:t>
            </a:r>
          </a:p>
          <a:p>
            <a:pPr algn="just">
              <a:lnSpc>
                <a:spcPts val="3757"/>
              </a:lnSpc>
            </a:pPr>
            <a:endParaRPr lang="en-US" sz="308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64973" lvl="1" indent="-332486" algn="just">
              <a:lnSpc>
                <a:spcPts val="375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Retiro de escombros y malezas en las calles principales de la parroquia.</a:t>
            </a:r>
          </a:p>
          <a:p>
            <a:pPr marL="664973" lvl="1" indent="-332486" algn="just">
              <a:lnSpc>
                <a:spcPts val="375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Inspección de los contenedores de basura instalados en los barrios.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42735" y="259904"/>
            <a:ext cx="12281137" cy="722536"/>
            <a:chOff x="0" y="0"/>
            <a:chExt cx="3234538" cy="19029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41230" y="386386"/>
            <a:ext cx="8188896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INTEGRACIÓN VIAL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848886" y="7663159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28388" r="-2838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644037" y="7663159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28081" r="-2808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39189" y="7663159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-236" r="-23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983739" y="1494214"/>
            <a:ext cx="12010636" cy="616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7"/>
              </a:lnSpc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desarrollaron intervenciones para </a:t>
            </a:r>
            <a:r>
              <a:rPr lang="en-US" sz="3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mejorar el sistema de agua,</a:t>
            </a: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destacando:</a:t>
            </a:r>
          </a:p>
          <a:p>
            <a:pPr algn="just">
              <a:lnSpc>
                <a:spcPts val="3757"/>
              </a:lnSpc>
            </a:pPr>
            <a:endParaRPr lang="en-US" sz="308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64973" lvl="1" indent="-332486" algn="just">
              <a:lnSpc>
                <a:spcPts val="4774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Reparación de tuberías de agua caliente y agua fría.</a:t>
            </a:r>
          </a:p>
          <a:p>
            <a:pPr marL="664973" lvl="1" indent="-332486" algn="just">
              <a:lnSpc>
                <a:spcPts val="4774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Cambio de llaves de paso y culminación de la caja de revisión.</a:t>
            </a:r>
          </a:p>
          <a:p>
            <a:pPr marL="664973" lvl="1" indent="-332486" algn="just">
              <a:lnSpc>
                <a:spcPts val="4774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Supervisión e inspección de medidores de agua.</a:t>
            </a:r>
          </a:p>
          <a:p>
            <a:pPr marL="664973" lvl="1" indent="-332486" algn="just">
              <a:lnSpc>
                <a:spcPts val="4774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Reubicación de medidores de agua caliente en casos particulares para mejorar el servicio. </a:t>
            </a:r>
          </a:p>
          <a:p>
            <a:pPr marL="664973" lvl="1" indent="-332486" algn="just">
              <a:lnSpc>
                <a:spcPts val="4774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Limpieza del colector de agua pluvial y de cunetas de drenaje.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13237" y="262955"/>
            <a:ext cx="12281137" cy="722536"/>
            <a:chOff x="0" y="0"/>
            <a:chExt cx="3234538" cy="1902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063030" y="709549"/>
            <a:ext cx="3522061" cy="3522061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063030" y="4582529"/>
            <a:ext cx="3522061" cy="3522061"/>
            <a:chOff x="0" y="0"/>
            <a:chExt cx="8909050" cy="8909050"/>
          </a:xfrm>
        </p:grpSpPr>
        <p:sp>
          <p:nvSpPr>
            <p:cNvPr id="24" name="Freeform 2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211730" y="389437"/>
            <a:ext cx="8846669" cy="646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OBRAS PÚBLICAS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848886" y="7663159"/>
            <a:ext cx="2623841" cy="2623841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23538" r="-2353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644037" y="7663159"/>
            <a:ext cx="2623841" cy="2623841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-51270" r="22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39189" y="7663159"/>
            <a:ext cx="2623841" cy="2623841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1138391"/>
            <a:ext cx="12010636" cy="6152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7"/>
              </a:lnSpc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Apoyo en el</a:t>
            </a:r>
            <a:r>
              <a:rPr lang="en-US" sz="3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mejoramiento y adecuación del Complejo Santa Catalina</a:t>
            </a: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ejecutando actividades como:</a:t>
            </a:r>
          </a:p>
          <a:p>
            <a:pPr marL="664973" lvl="1" indent="-332486" algn="l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Fiscalización del avance de obra.</a:t>
            </a:r>
          </a:p>
          <a:p>
            <a:pPr marL="664973" lvl="1" indent="-332486" algn="l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Colocación de tuberías para el cruce de instalaciones eléctricas y de agua en la ampliación.</a:t>
            </a:r>
          </a:p>
          <a:p>
            <a:pPr marL="664973" lvl="1" indent="-332486" algn="l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Colocación del portón y malla en la nueva cocina</a:t>
            </a:r>
          </a:p>
          <a:p>
            <a:pPr marL="664973" lvl="1" indent="-332486" algn="l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Descarga de materiales destinados al cerramiento de la bombona de gas, y el cambio de cubierta en la bodega.</a:t>
            </a:r>
          </a:p>
          <a:p>
            <a:pPr marL="664973" lvl="1" indent="-332486" algn="l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Mantenimiento del parqueadero.</a:t>
            </a:r>
          </a:p>
          <a:p>
            <a:pPr marL="664973" lvl="1" indent="-332486" algn="l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Trabajos de reparación en la tubería de agua caliente.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13237" y="262955"/>
            <a:ext cx="12281137" cy="722536"/>
            <a:chOff x="0" y="0"/>
            <a:chExt cx="3234538" cy="1902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063030" y="709549"/>
            <a:ext cx="3522061" cy="3522061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-13250" t="-10279" r="-47455" b="-15486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063030" y="4582529"/>
            <a:ext cx="3522061" cy="3522061"/>
            <a:chOff x="0" y="0"/>
            <a:chExt cx="8909050" cy="8909050"/>
          </a:xfrm>
        </p:grpSpPr>
        <p:sp>
          <p:nvSpPr>
            <p:cNvPr id="24" name="Freeform 2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-24665" r="-24665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211730" y="419100"/>
            <a:ext cx="8389469" cy="646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OBRAS PÚBLICAS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220293"/>
            <a:ext cx="13414197" cy="367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4973" lvl="1" indent="-332486" algn="just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ejecutaron labores de limpieza y mantenimiento, como corte de maleza, poda de árboles y fumigación con matamalezas en los espacios verdes de la parroquia.</a:t>
            </a:r>
          </a:p>
          <a:p>
            <a:pPr algn="just">
              <a:lnSpc>
                <a:spcPts val="4897"/>
              </a:lnSpc>
            </a:pPr>
            <a:endParaRPr lang="en-US" sz="308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64973" lvl="1" indent="-332486" algn="just">
              <a:lnSpc>
                <a:spcPts val="4897"/>
              </a:lnSpc>
              <a:buFont typeface="Arial"/>
              <a:buChar char="•"/>
            </a:pPr>
            <a:r>
              <a:rPr lang="en-US" sz="308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participó activamente en las mingas comunitarias en distintos sectores de la parroquia.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13237" y="262955"/>
            <a:ext cx="12281137" cy="722536"/>
            <a:chOff x="0" y="0"/>
            <a:chExt cx="3234538" cy="190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11730" y="389437"/>
            <a:ext cx="8084669" cy="646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OBRAS PÚBLICAS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832434"/>
            <a:ext cx="1341419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4"/>
              </a:lnSpc>
            </a:pPr>
            <a:r>
              <a:rPr lang="es-EC" sz="28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Mantenimiento y limpieza de áreas verdes</a:t>
            </a:r>
            <a:r>
              <a:rPr lang="en-US" sz="28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2090" y="667432"/>
            <a:ext cx="15391104" cy="722536"/>
            <a:chOff x="0" y="0"/>
            <a:chExt cx="20521472" cy="9633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144352" cy="963382"/>
              <a:chOff x="0" y="0"/>
              <a:chExt cx="1213699" cy="19029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82530" y="150472"/>
              <a:ext cx="3319182" cy="748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01"/>
                </a:lnSpc>
              </a:pPr>
              <a:r>
                <a:rPr lang="en-US" sz="41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Vía antigua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7188560" y="0"/>
              <a:ext cx="6144352" cy="963382"/>
              <a:chOff x="0" y="0"/>
              <a:chExt cx="1213699" cy="19029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8742751" y="150472"/>
              <a:ext cx="3912843" cy="748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01"/>
                </a:lnSpc>
              </a:pPr>
              <a:r>
                <a:rPr lang="en-US" sz="41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Vía principal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4377120" y="0"/>
              <a:ext cx="6144352" cy="963382"/>
              <a:chOff x="0" y="0"/>
              <a:chExt cx="1213699" cy="1902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5618912" y="150472"/>
              <a:ext cx="4252915" cy="748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01"/>
                </a:lnSpc>
              </a:pPr>
              <a:r>
                <a:rPr lang="en-US" sz="41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Parque La Roca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2090" y="5569672"/>
            <a:ext cx="16117125" cy="722536"/>
            <a:chOff x="0" y="0"/>
            <a:chExt cx="21489500" cy="96338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144352" cy="963382"/>
              <a:chOff x="0" y="0"/>
              <a:chExt cx="1213699" cy="19029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582530" y="150472"/>
              <a:ext cx="3319182" cy="748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01"/>
                </a:lnSpc>
              </a:pPr>
              <a:r>
                <a:rPr lang="en-US" sz="41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Tenencia P.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7188560" y="0"/>
              <a:ext cx="6144352" cy="963382"/>
              <a:chOff x="0" y="0"/>
              <a:chExt cx="1213699" cy="19029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8233466" y="211755"/>
              <a:ext cx="4904720" cy="616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22"/>
                </a:lnSpc>
              </a:pPr>
              <a:r>
                <a:rPr lang="en-US" sz="34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Oficina GADPR-P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4377120" y="0"/>
              <a:ext cx="6144352" cy="963382"/>
              <a:chOff x="0" y="0"/>
              <a:chExt cx="1213699" cy="19029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4572687" y="140947"/>
              <a:ext cx="6916812" cy="632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19"/>
                </a:lnSpc>
              </a:pPr>
              <a:r>
                <a:rPr lang="en-US" sz="35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Escuela General QuisQuis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202090" y="1602803"/>
            <a:ext cx="4662749" cy="3540697"/>
          </a:xfrm>
          <a:custGeom>
            <a:avLst/>
            <a:gdLst/>
            <a:ahLst/>
            <a:cxnLst/>
            <a:rect l="l" t="t" r="r" b="b"/>
            <a:pathLst>
              <a:path w="4662749" h="3540697">
                <a:moveTo>
                  <a:pt x="0" y="0"/>
                </a:moveTo>
                <a:lnTo>
                  <a:pt x="4662750" y="0"/>
                </a:lnTo>
                <a:lnTo>
                  <a:pt x="4662750" y="3540697"/>
                </a:lnTo>
                <a:lnTo>
                  <a:pt x="0" y="3540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79" t="-7848" r="-8555" b="-13662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012128" y="1602803"/>
            <a:ext cx="3962319" cy="3540697"/>
          </a:xfrm>
          <a:custGeom>
            <a:avLst/>
            <a:gdLst/>
            <a:ahLst/>
            <a:cxnLst/>
            <a:rect l="l" t="t" r="r" b="b"/>
            <a:pathLst>
              <a:path w="3962319" h="3540697">
                <a:moveTo>
                  <a:pt x="0" y="0"/>
                </a:moveTo>
                <a:lnTo>
                  <a:pt x="3962319" y="0"/>
                </a:lnTo>
                <a:lnTo>
                  <a:pt x="3962319" y="3540697"/>
                </a:lnTo>
                <a:lnTo>
                  <a:pt x="0" y="3540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53" b="-595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354535" y="1602803"/>
            <a:ext cx="3848091" cy="3540697"/>
          </a:xfrm>
          <a:custGeom>
            <a:avLst/>
            <a:gdLst/>
            <a:ahLst/>
            <a:cxnLst/>
            <a:rect l="l" t="t" r="r" b="b"/>
            <a:pathLst>
              <a:path w="3848091" h="3540697">
                <a:moveTo>
                  <a:pt x="0" y="0"/>
                </a:moveTo>
                <a:lnTo>
                  <a:pt x="3848091" y="0"/>
                </a:lnTo>
                <a:lnTo>
                  <a:pt x="3848091" y="3540697"/>
                </a:lnTo>
                <a:lnTo>
                  <a:pt x="0" y="3540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52" b="-542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068842" y="6387458"/>
            <a:ext cx="3657601" cy="3657601"/>
          </a:xfrm>
          <a:custGeom>
            <a:avLst/>
            <a:gdLst/>
            <a:ahLst/>
            <a:cxnLst/>
            <a:rect l="l" t="t" r="r" b="b"/>
            <a:pathLst>
              <a:path w="3657601" h="3657601">
                <a:moveTo>
                  <a:pt x="0" y="0"/>
                </a:moveTo>
                <a:lnTo>
                  <a:pt x="3657601" y="0"/>
                </a:lnTo>
                <a:lnTo>
                  <a:pt x="3657601" y="3657601"/>
                </a:lnTo>
                <a:lnTo>
                  <a:pt x="0" y="36576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403248" y="6387458"/>
            <a:ext cx="3799378" cy="3752851"/>
          </a:xfrm>
          <a:custGeom>
            <a:avLst/>
            <a:gdLst/>
            <a:ahLst/>
            <a:cxnLst/>
            <a:rect l="l" t="t" r="r" b="b"/>
            <a:pathLst>
              <a:path w="3799378" h="3752851">
                <a:moveTo>
                  <a:pt x="0" y="0"/>
                </a:moveTo>
                <a:lnTo>
                  <a:pt x="3799378" y="0"/>
                </a:lnTo>
                <a:lnTo>
                  <a:pt x="3799378" y="3752851"/>
                </a:lnTo>
                <a:lnTo>
                  <a:pt x="0" y="3752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993" r="-35666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02080" y="6591306"/>
            <a:ext cx="4462760" cy="3345156"/>
          </a:xfrm>
          <a:custGeom>
            <a:avLst/>
            <a:gdLst/>
            <a:ahLst/>
            <a:cxnLst/>
            <a:rect l="l" t="t" r="r" b="b"/>
            <a:pathLst>
              <a:path w="4462760" h="3345156">
                <a:moveTo>
                  <a:pt x="0" y="0"/>
                </a:moveTo>
                <a:lnTo>
                  <a:pt x="4462760" y="0"/>
                </a:lnTo>
                <a:lnTo>
                  <a:pt x="4462760" y="3345156"/>
                </a:lnTo>
                <a:lnTo>
                  <a:pt x="0" y="33451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" b="-28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2090" y="667432"/>
            <a:ext cx="15391104" cy="722536"/>
            <a:chOff x="0" y="0"/>
            <a:chExt cx="20521472" cy="9633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144352" cy="963382"/>
              <a:chOff x="0" y="0"/>
              <a:chExt cx="1213699" cy="19029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89718" y="172215"/>
              <a:ext cx="5813042" cy="632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19"/>
                </a:lnSpc>
              </a:pPr>
              <a:r>
                <a:rPr lang="en-US" sz="35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Subcentro de Salud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7188560" y="0"/>
              <a:ext cx="6144352" cy="963382"/>
              <a:chOff x="0" y="0"/>
              <a:chExt cx="1213699" cy="19029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7188560" y="234750"/>
              <a:ext cx="6172817" cy="632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9"/>
                </a:lnSpc>
              </a:pPr>
              <a:r>
                <a:rPr lang="en-US" sz="3525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Antiguo colegio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4377120" y="0"/>
              <a:ext cx="6144352" cy="963382"/>
              <a:chOff x="0" y="0"/>
              <a:chExt cx="1213699" cy="1902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13699" cy="190298"/>
              </a:xfrm>
              <a:custGeom>
                <a:avLst/>
                <a:gdLst/>
                <a:ahLst/>
                <a:cxnLst/>
                <a:rect l="l" t="t" r="r" b="b"/>
                <a:pathLst>
                  <a:path w="1213699" h="190298">
                    <a:moveTo>
                      <a:pt x="65520" y="0"/>
                    </a:moveTo>
                    <a:lnTo>
                      <a:pt x="1148179" y="0"/>
                    </a:lnTo>
                    <a:cubicBezTo>
                      <a:pt x="1184365" y="0"/>
                      <a:pt x="1213699" y="29334"/>
                      <a:pt x="1213699" y="65520"/>
                    </a:cubicBezTo>
                    <a:lnTo>
                      <a:pt x="1213699" y="124777"/>
                    </a:lnTo>
                    <a:cubicBezTo>
                      <a:pt x="1213699" y="160963"/>
                      <a:pt x="1184365" y="190298"/>
                      <a:pt x="1148179" y="190298"/>
                    </a:cubicBezTo>
                    <a:lnTo>
                      <a:pt x="65520" y="190298"/>
                    </a:lnTo>
                    <a:cubicBezTo>
                      <a:pt x="29334" y="190298"/>
                      <a:pt x="0" y="160963"/>
                      <a:pt x="0" y="124777"/>
                    </a:cubicBezTo>
                    <a:lnTo>
                      <a:pt x="0" y="65520"/>
                    </a:lnTo>
                    <a:cubicBezTo>
                      <a:pt x="0" y="29334"/>
                      <a:pt x="29334" y="0"/>
                      <a:pt x="65520" y="0"/>
                    </a:cubicBezTo>
                    <a:close/>
                  </a:path>
                </a:pathLst>
              </a:custGeom>
              <a:solidFill>
                <a:srgbClr val="B3E4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13699" cy="2283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6003053" y="140947"/>
              <a:ext cx="3472690" cy="663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1"/>
                </a:lnSpc>
              </a:pPr>
              <a:r>
                <a:rPr lang="en-US" sz="3661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Cementerio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2090" y="5425933"/>
            <a:ext cx="4608264" cy="722536"/>
            <a:chOff x="0" y="0"/>
            <a:chExt cx="1213699" cy="1902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3699" cy="190298"/>
            </a:xfrm>
            <a:custGeom>
              <a:avLst/>
              <a:gdLst/>
              <a:ahLst/>
              <a:cxnLst/>
              <a:rect l="l" t="t" r="r" b="b"/>
              <a:pathLst>
                <a:path w="1213699" h="190298">
                  <a:moveTo>
                    <a:pt x="65520" y="0"/>
                  </a:moveTo>
                  <a:lnTo>
                    <a:pt x="1148179" y="0"/>
                  </a:lnTo>
                  <a:cubicBezTo>
                    <a:pt x="1184365" y="0"/>
                    <a:pt x="1213699" y="29334"/>
                    <a:pt x="1213699" y="65520"/>
                  </a:cubicBezTo>
                  <a:lnTo>
                    <a:pt x="1213699" y="124777"/>
                  </a:lnTo>
                  <a:cubicBezTo>
                    <a:pt x="1213699" y="160963"/>
                    <a:pt x="1184365" y="190298"/>
                    <a:pt x="1148179" y="190298"/>
                  </a:cubicBezTo>
                  <a:lnTo>
                    <a:pt x="65520" y="190298"/>
                  </a:lnTo>
                  <a:cubicBezTo>
                    <a:pt x="29334" y="190298"/>
                    <a:pt x="0" y="160963"/>
                    <a:pt x="0" y="124777"/>
                  </a:cubicBezTo>
                  <a:lnTo>
                    <a:pt x="0" y="65520"/>
                  </a:lnTo>
                  <a:cubicBezTo>
                    <a:pt x="0" y="29334"/>
                    <a:pt x="29334" y="0"/>
                    <a:pt x="65520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13699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88988" y="5560218"/>
            <a:ext cx="2489386" cy="53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41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Cementerio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012905" y="5474493"/>
            <a:ext cx="4608264" cy="722536"/>
            <a:chOff x="0" y="0"/>
            <a:chExt cx="1213699" cy="1902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3699" cy="190298"/>
            </a:xfrm>
            <a:custGeom>
              <a:avLst/>
              <a:gdLst/>
              <a:ahLst/>
              <a:cxnLst/>
              <a:rect l="l" t="t" r="r" b="b"/>
              <a:pathLst>
                <a:path w="1213699" h="190298">
                  <a:moveTo>
                    <a:pt x="65520" y="0"/>
                  </a:moveTo>
                  <a:lnTo>
                    <a:pt x="1148179" y="0"/>
                  </a:lnTo>
                  <a:cubicBezTo>
                    <a:pt x="1184365" y="0"/>
                    <a:pt x="1213699" y="29334"/>
                    <a:pt x="1213699" y="65520"/>
                  </a:cubicBezTo>
                  <a:lnTo>
                    <a:pt x="1213699" y="124777"/>
                  </a:lnTo>
                  <a:cubicBezTo>
                    <a:pt x="1213699" y="160963"/>
                    <a:pt x="1184365" y="190298"/>
                    <a:pt x="1148179" y="190298"/>
                  </a:cubicBezTo>
                  <a:lnTo>
                    <a:pt x="65520" y="190298"/>
                  </a:lnTo>
                  <a:cubicBezTo>
                    <a:pt x="29334" y="190298"/>
                    <a:pt x="0" y="160963"/>
                    <a:pt x="0" y="124777"/>
                  </a:cubicBezTo>
                  <a:lnTo>
                    <a:pt x="0" y="65520"/>
                  </a:lnTo>
                  <a:cubicBezTo>
                    <a:pt x="0" y="29334"/>
                    <a:pt x="29334" y="0"/>
                    <a:pt x="65520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13699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944249" y="5608778"/>
            <a:ext cx="2934633" cy="53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41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Barrios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70416" y="1605636"/>
            <a:ext cx="4206074" cy="3537864"/>
            <a:chOff x="0" y="0"/>
            <a:chExt cx="5608099" cy="471715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08150" cy="4717125"/>
            </a:xfrm>
            <a:custGeom>
              <a:avLst/>
              <a:gdLst/>
              <a:ahLst/>
              <a:cxnLst/>
              <a:rect l="l" t="t" r="r" b="b"/>
              <a:pathLst>
                <a:path w="5608150" h="4717125">
                  <a:moveTo>
                    <a:pt x="753727" y="0"/>
                  </a:moveTo>
                  <a:lnTo>
                    <a:pt x="4854423" y="0"/>
                  </a:lnTo>
                  <a:cubicBezTo>
                    <a:pt x="5270695" y="0"/>
                    <a:pt x="5608150" y="337455"/>
                    <a:pt x="5608150" y="753727"/>
                  </a:cubicBezTo>
                  <a:lnTo>
                    <a:pt x="5608150" y="3963398"/>
                  </a:lnTo>
                  <a:cubicBezTo>
                    <a:pt x="5608150" y="4163299"/>
                    <a:pt x="5528740" y="4355012"/>
                    <a:pt x="5387389" y="4496364"/>
                  </a:cubicBezTo>
                  <a:cubicBezTo>
                    <a:pt x="5246038" y="4637715"/>
                    <a:pt x="5054324" y="4717125"/>
                    <a:pt x="4854423" y="4717125"/>
                  </a:cubicBezTo>
                  <a:lnTo>
                    <a:pt x="753727" y="4717125"/>
                  </a:lnTo>
                  <a:cubicBezTo>
                    <a:pt x="553826" y="4717125"/>
                    <a:pt x="362113" y="4637715"/>
                    <a:pt x="220762" y="4496364"/>
                  </a:cubicBezTo>
                  <a:cubicBezTo>
                    <a:pt x="79410" y="4355012"/>
                    <a:pt x="0" y="4163299"/>
                    <a:pt x="0" y="3963398"/>
                  </a:cubicBezTo>
                  <a:lnTo>
                    <a:pt x="0" y="753727"/>
                  </a:lnTo>
                  <a:cubicBezTo>
                    <a:pt x="0" y="553826"/>
                    <a:pt x="79410" y="362113"/>
                    <a:pt x="220762" y="220762"/>
                  </a:cubicBezTo>
                  <a:cubicBezTo>
                    <a:pt x="362113" y="79410"/>
                    <a:pt x="553826" y="0"/>
                    <a:pt x="753727" y="0"/>
                  </a:cubicBezTo>
                  <a:close/>
                </a:path>
              </a:pathLst>
            </a:custGeom>
            <a:blipFill>
              <a:blip r:embed="rId3"/>
              <a:stretch>
                <a:fillRect t="-9444" b="-9445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6776863" y="1663864"/>
            <a:ext cx="4599793" cy="3479636"/>
          </a:xfrm>
          <a:custGeom>
            <a:avLst/>
            <a:gdLst/>
            <a:ahLst/>
            <a:cxnLst/>
            <a:rect l="l" t="t" r="r" b="b"/>
            <a:pathLst>
              <a:path w="4599793" h="3479636">
                <a:moveTo>
                  <a:pt x="0" y="0"/>
                </a:moveTo>
                <a:lnTo>
                  <a:pt x="4599793" y="0"/>
                </a:lnTo>
                <a:lnTo>
                  <a:pt x="4599793" y="3479636"/>
                </a:lnTo>
                <a:lnTo>
                  <a:pt x="0" y="347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7" t="-9857" r="-10255" b="-154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172749" y="1663864"/>
            <a:ext cx="4268854" cy="3479636"/>
          </a:xfrm>
          <a:custGeom>
            <a:avLst/>
            <a:gdLst/>
            <a:ahLst/>
            <a:cxnLst/>
            <a:rect l="l" t="t" r="r" b="b"/>
            <a:pathLst>
              <a:path w="4268854" h="3479636">
                <a:moveTo>
                  <a:pt x="0" y="0"/>
                </a:moveTo>
                <a:lnTo>
                  <a:pt x="4268854" y="0"/>
                </a:lnTo>
                <a:lnTo>
                  <a:pt x="4268854" y="3479636"/>
                </a:lnTo>
                <a:lnTo>
                  <a:pt x="0" y="3479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340" b="-11340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370416" y="6434219"/>
            <a:ext cx="4206074" cy="3431057"/>
            <a:chOff x="0" y="0"/>
            <a:chExt cx="5608099" cy="457474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608112" cy="4574794"/>
            </a:xfrm>
            <a:custGeom>
              <a:avLst/>
              <a:gdLst/>
              <a:ahLst/>
              <a:cxnLst/>
              <a:rect l="l" t="t" r="r" b="b"/>
              <a:pathLst>
                <a:path w="5608112" h="4574794">
                  <a:moveTo>
                    <a:pt x="694859" y="0"/>
                  </a:moveTo>
                  <a:lnTo>
                    <a:pt x="4913252" y="0"/>
                  </a:lnTo>
                  <a:cubicBezTo>
                    <a:pt x="5097540" y="0"/>
                    <a:pt x="5274281" y="73208"/>
                    <a:pt x="5404592" y="203520"/>
                  </a:cubicBezTo>
                  <a:cubicBezTo>
                    <a:pt x="5534903" y="333831"/>
                    <a:pt x="5608112" y="510571"/>
                    <a:pt x="5608112" y="694859"/>
                  </a:cubicBezTo>
                  <a:lnTo>
                    <a:pt x="5608112" y="3879935"/>
                  </a:lnTo>
                  <a:cubicBezTo>
                    <a:pt x="5608112" y="4263695"/>
                    <a:pt x="5297013" y="4574794"/>
                    <a:pt x="4913252" y="4574794"/>
                  </a:cubicBezTo>
                  <a:lnTo>
                    <a:pt x="694859" y="4574794"/>
                  </a:lnTo>
                  <a:cubicBezTo>
                    <a:pt x="311099" y="4574794"/>
                    <a:pt x="0" y="4263695"/>
                    <a:pt x="0" y="3879935"/>
                  </a:cubicBezTo>
                  <a:lnTo>
                    <a:pt x="0" y="694859"/>
                  </a:lnTo>
                  <a:cubicBezTo>
                    <a:pt x="0" y="311099"/>
                    <a:pt x="311099" y="0"/>
                    <a:pt x="694859" y="0"/>
                  </a:cubicBezTo>
                  <a:close/>
                </a:path>
              </a:pathLst>
            </a:custGeom>
            <a:blipFill>
              <a:blip r:embed="rId6"/>
              <a:stretch>
                <a:fillRect l="-10628" t="-5880" b="-17757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0970752" y="6421048"/>
            <a:ext cx="2692571" cy="3444229"/>
            <a:chOff x="0" y="0"/>
            <a:chExt cx="4588116" cy="586893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88129" cy="5868959"/>
            </a:xfrm>
            <a:custGeom>
              <a:avLst/>
              <a:gdLst/>
              <a:ahLst/>
              <a:cxnLst/>
              <a:rect l="l" t="t" r="r" b="b"/>
              <a:pathLst>
                <a:path w="4588129" h="5868959">
                  <a:moveTo>
                    <a:pt x="519376" y="0"/>
                  </a:moveTo>
                  <a:lnTo>
                    <a:pt x="4068752" y="0"/>
                  </a:lnTo>
                  <a:cubicBezTo>
                    <a:pt x="4355596" y="0"/>
                    <a:pt x="4588129" y="232533"/>
                    <a:pt x="4588129" y="519376"/>
                  </a:cubicBezTo>
                  <a:lnTo>
                    <a:pt x="4588129" y="5349582"/>
                  </a:lnTo>
                  <a:cubicBezTo>
                    <a:pt x="4588129" y="5636426"/>
                    <a:pt x="4355596" y="5868959"/>
                    <a:pt x="4068752" y="5868959"/>
                  </a:cubicBezTo>
                  <a:lnTo>
                    <a:pt x="519376" y="5868959"/>
                  </a:lnTo>
                  <a:cubicBezTo>
                    <a:pt x="232533" y="5868959"/>
                    <a:pt x="0" y="5636426"/>
                    <a:pt x="0" y="5349582"/>
                  </a:cubicBezTo>
                  <a:lnTo>
                    <a:pt x="0" y="519376"/>
                  </a:lnTo>
                  <a:cubicBezTo>
                    <a:pt x="0" y="232533"/>
                    <a:pt x="232533" y="0"/>
                    <a:pt x="519376" y="0"/>
                  </a:cubicBezTo>
                  <a:close/>
                </a:path>
              </a:pathLst>
            </a:custGeom>
            <a:blipFill>
              <a:blip r:embed="rId7"/>
              <a:stretch>
                <a:fillRect l="-11703" r="-16284" b="-3712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3921237" y="6477170"/>
            <a:ext cx="3970082" cy="3388107"/>
            <a:chOff x="0" y="0"/>
            <a:chExt cx="5159234" cy="440294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159272" cy="4402903"/>
            </a:xfrm>
            <a:custGeom>
              <a:avLst/>
              <a:gdLst/>
              <a:ahLst/>
              <a:cxnLst/>
              <a:rect l="l" t="t" r="r" b="b"/>
              <a:pathLst>
                <a:path w="5159272" h="4402903">
                  <a:moveTo>
                    <a:pt x="449195" y="0"/>
                  </a:moveTo>
                  <a:lnTo>
                    <a:pt x="4710077" y="0"/>
                  </a:lnTo>
                  <a:cubicBezTo>
                    <a:pt x="4958161" y="0"/>
                    <a:pt x="5159272" y="201111"/>
                    <a:pt x="5159272" y="449195"/>
                  </a:cubicBezTo>
                  <a:lnTo>
                    <a:pt x="5159272" y="3953709"/>
                  </a:lnTo>
                  <a:cubicBezTo>
                    <a:pt x="5159272" y="4072842"/>
                    <a:pt x="5111946" y="4187097"/>
                    <a:pt x="5027706" y="4271337"/>
                  </a:cubicBezTo>
                  <a:cubicBezTo>
                    <a:pt x="4943465" y="4355578"/>
                    <a:pt x="4829211" y="4402903"/>
                    <a:pt x="4710077" y="4402903"/>
                  </a:cubicBezTo>
                  <a:lnTo>
                    <a:pt x="449195" y="4402903"/>
                  </a:lnTo>
                  <a:cubicBezTo>
                    <a:pt x="330061" y="4402903"/>
                    <a:pt x="215806" y="4355578"/>
                    <a:pt x="131566" y="4271337"/>
                  </a:cubicBezTo>
                  <a:cubicBezTo>
                    <a:pt x="47326" y="4187097"/>
                    <a:pt x="0" y="4072842"/>
                    <a:pt x="0" y="3953709"/>
                  </a:cubicBezTo>
                  <a:lnTo>
                    <a:pt x="0" y="449195"/>
                  </a:lnTo>
                  <a:cubicBezTo>
                    <a:pt x="0" y="330061"/>
                    <a:pt x="47326" y="215806"/>
                    <a:pt x="131566" y="131566"/>
                  </a:cubicBezTo>
                  <a:cubicBezTo>
                    <a:pt x="215806" y="47326"/>
                    <a:pt x="330061" y="0"/>
                    <a:pt x="449195" y="0"/>
                  </a:cubicBezTo>
                  <a:close/>
                </a:path>
              </a:pathLst>
            </a:custGeom>
            <a:blipFill>
              <a:blip r:embed="rId8"/>
              <a:stretch>
                <a:fillRect t="-27255" r="-20873" b="-14383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6293631" y="6321976"/>
            <a:ext cx="4341756" cy="3543301"/>
          </a:xfrm>
          <a:custGeom>
            <a:avLst/>
            <a:gdLst/>
            <a:ahLst/>
            <a:cxnLst/>
            <a:rect l="l" t="t" r="r" b="b"/>
            <a:pathLst>
              <a:path w="4341756" h="3543301">
                <a:moveTo>
                  <a:pt x="0" y="0"/>
                </a:moveTo>
                <a:lnTo>
                  <a:pt x="4341755" y="0"/>
                </a:lnTo>
                <a:lnTo>
                  <a:pt x="4341755" y="3543301"/>
                </a:lnTo>
                <a:lnTo>
                  <a:pt x="0" y="35433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331" r="-433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8177"/>
            <a:ext cx="19793911" cy="11043353"/>
          </a:xfrm>
          <a:custGeom>
            <a:avLst/>
            <a:gdLst/>
            <a:ahLst/>
            <a:cxnLst/>
            <a:rect l="l" t="t" r="r" b="b"/>
            <a:pathLst>
              <a:path w="19793911" h="11043353">
                <a:moveTo>
                  <a:pt x="0" y="0"/>
                </a:moveTo>
                <a:lnTo>
                  <a:pt x="19793911" y="0"/>
                </a:lnTo>
                <a:lnTo>
                  <a:pt x="19793911" y="11043354"/>
                </a:lnTo>
                <a:lnTo>
                  <a:pt x="0" y="1104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1230" y="6708419"/>
            <a:ext cx="3454617" cy="3454617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3"/>
              <a:stretch>
                <a:fillRect l="-29962" r="-2996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2C135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35677" y="6832383"/>
            <a:ext cx="3454617" cy="3454617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75575" y="4799849"/>
            <a:ext cx="3454617" cy="3454617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275575" y="653630"/>
            <a:ext cx="3522061" cy="3522061"/>
            <a:chOff x="0" y="0"/>
            <a:chExt cx="8909050" cy="8909050"/>
          </a:xfrm>
        </p:grpSpPr>
        <p:sp>
          <p:nvSpPr>
            <p:cNvPr id="16" name="Freeform 1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269255" y="6708419"/>
            <a:ext cx="3454617" cy="3454617"/>
            <a:chOff x="0" y="0"/>
            <a:chExt cx="8909050" cy="8909050"/>
          </a:xfrm>
        </p:grpSpPr>
        <p:sp>
          <p:nvSpPr>
            <p:cNvPr id="20" name="Freeform 20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42735" y="462340"/>
            <a:ext cx="12281137" cy="722536"/>
            <a:chOff x="0" y="0"/>
            <a:chExt cx="3234538" cy="1902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34538" cy="190298"/>
            </a:xfrm>
            <a:custGeom>
              <a:avLst/>
              <a:gdLst/>
              <a:ahLst/>
              <a:cxnLst/>
              <a:rect l="l" t="t" r="r" b="b"/>
              <a:pathLst>
                <a:path w="3234538" h="190298">
                  <a:moveTo>
                    <a:pt x="24585" y="0"/>
                  </a:moveTo>
                  <a:lnTo>
                    <a:pt x="3209953" y="0"/>
                  </a:lnTo>
                  <a:cubicBezTo>
                    <a:pt x="3216473" y="0"/>
                    <a:pt x="3222727" y="2590"/>
                    <a:pt x="3227337" y="7201"/>
                  </a:cubicBezTo>
                  <a:cubicBezTo>
                    <a:pt x="3231948" y="11811"/>
                    <a:pt x="3234538" y="18065"/>
                    <a:pt x="3234538" y="24585"/>
                  </a:cubicBezTo>
                  <a:lnTo>
                    <a:pt x="3234538" y="165712"/>
                  </a:lnTo>
                  <a:cubicBezTo>
                    <a:pt x="3234538" y="179290"/>
                    <a:pt x="3223531" y="190298"/>
                    <a:pt x="3209953" y="190298"/>
                  </a:cubicBezTo>
                  <a:lnTo>
                    <a:pt x="24585" y="190298"/>
                  </a:lnTo>
                  <a:cubicBezTo>
                    <a:pt x="18065" y="190298"/>
                    <a:pt x="11811" y="187707"/>
                    <a:pt x="7201" y="183097"/>
                  </a:cubicBezTo>
                  <a:cubicBezTo>
                    <a:pt x="2590" y="178486"/>
                    <a:pt x="0" y="172233"/>
                    <a:pt x="0" y="165712"/>
                  </a:cubicBezTo>
                  <a:lnTo>
                    <a:pt x="0" y="24585"/>
                  </a:lnTo>
                  <a:cubicBezTo>
                    <a:pt x="0" y="11007"/>
                    <a:pt x="11007" y="0"/>
                    <a:pt x="24585" y="0"/>
                  </a:cubicBezTo>
                  <a:close/>
                </a:path>
              </a:pathLst>
            </a:custGeom>
            <a:solidFill>
              <a:srgbClr val="B3E46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34538" cy="2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07476" y="1442828"/>
            <a:ext cx="12511021" cy="554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7"/>
              </a:lnSpc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ejecutaron </a:t>
            </a:r>
            <a:r>
              <a:rPr lang="en-US" sz="298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trabajos de mantenimiento</a:t>
            </a: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tales como:</a:t>
            </a:r>
          </a:p>
          <a:p>
            <a:pPr algn="l">
              <a:lnSpc>
                <a:spcPts val="3817"/>
              </a:lnSpc>
            </a:pPr>
            <a:endParaRPr lang="en-US" sz="29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44030" lvl="1" indent="-322015" algn="l">
              <a:lnSpc>
                <a:spcPts val="4623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Cambio de tapas de llaves de paso en el adoquinado de la calle Carlos Páez. </a:t>
            </a:r>
          </a:p>
          <a:p>
            <a:pPr marL="644030" lvl="1" indent="-322015" algn="l">
              <a:lnSpc>
                <a:spcPts val="4623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Instalación de postes para cerramiento perimetral frente a la Escuela General Quisquis. </a:t>
            </a:r>
          </a:p>
          <a:p>
            <a:pPr marL="644030" lvl="1" indent="-322015" algn="l">
              <a:lnSpc>
                <a:spcPts val="4623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Mantenimiento de señalética.</a:t>
            </a:r>
          </a:p>
          <a:p>
            <a:pPr marL="644030" lvl="1" indent="-322015" algn="l">
              <a:lnSpc>
                <a:spcPts val="4623"/>
              </a:lnSpc>
              <a:buFont typeface="Arial"/>
              <a:buChar char="•"/>
            </a:pPr>
            <a:r>
              <a:rPr lang="en-US" sz="298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Pintura y soldadura del portón de la estación del Cuerpo de Bomberos. </a:t>
            </a:r>
          </a:p>
          <a:p>
            <a:pPr marL="681917" lvl="2" indent="-227306" algn="just">
              <a:lnSpc>
                <a:spcPts val="4623"/>
              </a:lnSpc>
            </a:pPr>
            <a:endParaRPr lang="en-US" sz="2983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41230" y="567115"/>
            <a:ext cx="7146354" cy="6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92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COMISIÓN DE OBRA PÚBLICA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1011</Words>
  <Application>Microsoft Office PowerPoint</Application>
  <PresentationFormat>Personalizado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Chau Philomene</vt:lpstr>
      <vt:lpstr>Open Sauce Bold</vt:lpstr>
      <vt:lpstr>Open Sauce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ACTIVIDADES AÑO 2025 ok.pptx</dc:title>
  <cp:lastModifiedBy>HP DISEÑO</cp:lastModifiedBy>
  <cp:revision>4</cp:revision>
  <dcterms:created xsi:type="dcterms:W3CDTF">2006-08-16T00:00:00Z</dcterms:created>
  <dcterms:modified xsi:type="dcterms:W3CDTF">2026-06-29T18:55:16Z</dcterms:modified>
  <dc:identifier>DAHIjhGFH-0</dc:identifier>
</cp:coreProperties>
</file>